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58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3300"/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5407" autoAdjust="0"/>
  </p:normalViewPr>
  <p:slideViewPr>
    <p:cSldViewPr snapToGrid="0">
      <p:cViewPr varScale="1">
        <p:scale>
          <a:sx n="87" d="100"/>
          <a:sy n="87" d="100"/>
        </p:scale>
        <p:origin x="4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9033"/>
            <a:ext cx="9144000" cy="1869996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9648" y="3203497"/>
            <a:ext cx="9496541" cy="745476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7 การจัดเตรียมข้อมูลสำหรับการวิเคราะห์ด้วยคอมพิวเตอร์</a:t>
            </a: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7.3 การจัดทำคู่มือรหัส 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3238959" cy="58477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ตัวอย่างแบบสอบถาม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84C9C7DE-6657-4995-BF3F-C4D955EB6A40}"/>
              </a:ext>
            </a:extLst>
          </p:cNvPr>
          <p:cNvSpPr txBox="1">
            <a:spLocks/>
          </p:cNvSpPr>
          <p:nvPr/>
        </p:nvSpPr>
        <p:spPr>
          <a:xfrm>
            <a:off x="8109171" y="1993478"/>
            <a:ext cx="2628603" cy="4524315"/>
          </a:xfrm>
          <a:prstGeom prst="rect">
            <a:avLst/>
          </a:prstGeom>
          <a:solidFill>
            <a:srgbClr val="6600CC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สำหรับเจ้าหน้าที่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[ ] ID</a:t>
            </a:r>
          </a:p>
          <a:p>
            <a:pPr algn="thaiDist">
              <a:tabLst>
                <a:tab pos="3635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	[ ] SEX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[ ] AGE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[ ] YEAR</a:t>
            </a: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[ ] STATUS</a:t>
            </a: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973F4CA7-8BDA-4D91-AC63-741FB68915EE}"/>
              </a:ext>
            </a:extLst>
          </p:cNvPr>
          <p:cNvSpPr txBox="1">
            <a:spLocks/>
          </p:cNvSpPr>
          <p:nvPr/>
        </p:nvSpPr>
        <p:spPr>
          <a:xfrm>
            <a:off x="1311007" y="2489236"/>
            <a:ext cx="6301648" cy="4031873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ส่วนที่ 1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เพศ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ชาย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หญิง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อายุ..........ปี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ชั้นปี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1.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1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2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3.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3 ขั้นไป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สถานภาพ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ภาคปกติ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ภาคพิเศษ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4893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7.3 การจัดทำคู่มือรหัส 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3899971" cy="58477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สามารถจัดทำคู่มือลงรหัสได้ดังนี้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973F4CA7-8BDA-4D91-AC63-741FB68915EE}"/>
              </a:ext>
            </a:extLst>
          </p:cNvPr>
          <p:cNvSpPr txBox="1">
            <a:spLocks/>
          </p:cNvSpPr>
          <p:nvPr/>
        </p:nvSpPr>
        <p:spPr>
          <a:xfrm>
            <a:off x="1311008" y="2312966"/>
            <a:ext cx="1200839" cy="4616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</a:t>
            </a:r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3BF5837D-3264-4A6D-A515-E7584148F3FF}"/>
              </a:ext>
            </a:extLst>
          </p:cNvPr>
          <p:cNvSpPr txBox="1">
            <a:spLocks/>
          </p:cNvSpPr>
          <p:nvPr/>
        </p:nvSpPr>
        <p:spPr>
          <a:xfrm>
            <a:off x="1311007" y="2796664"/>
            <a:ext cx="1200839" cy="3416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-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58B81860-6B3C-4365-B970-5CC43F223090}"/>
              </a:ext>
            </a:extLst>
          </p:cNvPr>
          <p:cNvSpPr txBox="1">
            <a:spLocks/>
          </p:cNvSpPr>
          <p:nvPr/>
        </p:nvSpPr>
        <p:spPr>
          <a:xfrm>
            <a:off x="2577946" y="2312966"/>
            <a:ext cx="1200839" cy="4616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ตัวแปร</a:t>
            </a:r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3DB27DFE-E7A4-4ACB-9C5F-12158146A95F}"/>
              </a:ext>
            </a:extLst>
          </p:cNvPr>
          <p:cNvSpPr txBox="1">
            <a:spLocks/>
          </p:cNvSpPr>
          <p:nvPr/>
        </p:nvSpPr>
        <p:spPr>
          <a:xfrm>
            <a:off x="2577946" y="2811279"/>
            <a:ext cx="1200839" cy="3416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SEX</a:t>
            </a:r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AGE</a:t>
            </a:r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YEAR</a:t>
            </a:r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STATUS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</a:p>
        </p:txBody>
      </p:sp>
      <p:sp>
        <p:nvSpPr>
          <p:cNvPr id="12" name="TextBox 3D 1">
            <a:extLst>
              <a:ext uri="{FF2B5EF4-FFF2-40B4-BE49-F238E27FC236}">
                <a16:creationId xmlns:a16="http://schemas.microsoft.com/office/drawing/2014/main" id="{CF548CC6-1457-434D-B76E-555E37D66B7B}"/>
              </a:ext>
            </a:extLst>
          </p:cNvPr>
          <p:cNvSpPr txBox="1">
            <a:spLocks/>
          </p:cNvSpPr>
          <p:nvPr/>
        </p:nvSpPr>
        <p:spPr>
          <a:xfrm>
            <a:off x="3844884" y="2312965"/>
            <a:ext cx="2082192" cy="4616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รายการ</a:t>
            </a:r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3" name="TextBox 3D 1">
            <a:extLst>
              <a:ext uri="{FF2B5EF4-FFF2-40B4-BE49-F238E27FC236}">
                <a16:creationId xmlns:a16="http://schemas.microsoft.com/office/drawing/2014/main" id="{1F9725FB-E5CA-4A0A-9EAB-B1FA5C84C088}"/>
              </a:ext>
            </a:extLst>
          </p:cNvPr>
          <p:cNvSpPr txBox="1">
            <a:spLocks/>
          </p:cNvSpPr>
          <p:nvPr/>
        </p:nvSpPr>
        <p:spPr>
          <a:xfrm>
            <a:off x="3844884" y="2811279"/>
            <a:ext cx="2082192" cy="3416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รหัสประจำตัว</a:t>
            </a:r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เพศ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อายุ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ชั้นปี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สถานภาพ</a:t>
            </a:r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5" name="TextBox 3D 1">
            <a:extLst>
              <a:ext uri="{FF2B5EF4-FFF2-40B4-BE49-F238E27FC236}">
                <a16:creationId xmlns:a16="http://schemas.microsoft.com/office/drawing/2014/main" id="{5B102745-20F1-4232-944C-56710C60AA47}"/>
              </a:ext>
            </a:extLst>
          </p:cNvPr>
          <p:cNvSpPr txBox="1">
            <a:spLocks/>
          </p:cNvSpPr>
          <p:nvPr/>
        </p:nvSpPr>
        <p:spPr>
          <a:xfrm>
            <a:off x="5993175" y="2298350"/>
            <a:ext cx="2082192" cy="4616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จำนวนหลัก</a:t>
            </a:r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6" name="TextBox 3D 1">
            <a:extLst>
              <a:ext uri="{FF2B5EF4-FFF2-40B4-BE49-F238E27FC236}">
                <a16:creationId xmlns:a16="http://schemas.microsoft.com/office/drawing/2014/main" id="{A5F8824E-327B-49CB-ACBE-0B6B6194D75F}"/>
              </a:ext>
            </a:extLst>
          </p:cNvPr>
          <p:cNvSpPr txBox="1">
            <a:spLocks/>
          </p:cNvSpPr>
          <p:nvPr/>
        </p:nvSpPr>
        <p:spPr>
          <a:xfrm>
            <a:off x="5993175" y="2796664"/>
            <a:ext cx="2082192" cy="3416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endParaRPr lang="th-TH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7" name="TextBox 3D 1">
            <a:extLst>
              <a:ext uri="{FF2B5EF4-FFF2-40B4-BE49-F238E27FC236}">
                <a16:creationId xmlns:a16="http://schemas.microsoft.com/office/drawing/2014/main" id="{29A52CB6-9FE4-41C0-91A1-90CAEA50676C}"/>
              </a:ext>
            </a:extLst>
          </p:cNvPr>
          <p:cNvSpPr txBox="1">
            <a:spLocks/>
          </p:cNvSpPr>
          <p:nvPr/>
        </p:nvSpPr>
        <p:spPr>
          <a:xfrm>
            <a:off x="8141466" y="2312965"/>
            <a:ext cx="2082192" cy="4616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ค่าที่เป็นไปได้</a:t>
            </a:r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TextBox 3D 1">
            <a:extLst>
              <a:ext uri="{FF2B5EF4-FFF2-40B4-BE49-F238E27FC236}">
                <a16:creationId xmlns:a16="http://schemas.microsoft.com/office/drawing/2014/main" id="{A66F59C8-2344-481C-BB6F-31FCF651508D}"/>
              </a:ext>
            </a:extLst>
          </p:cNvPr>
          <p:cNvSpPr txBox="1">
            <a:spLocks/>
          </p:cNvSpPr>
          <p:nvPr/>
        </p:nvSpPr>
        <p:spPr>
          <a:xfrm>
            <a:off x="8141466" y="2811279"/>
            <a:ext cx="2082192" cy="3416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01-20</a:t>
            </a:r>
            <a:endParaRPr lang="en-US" sz="2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1. ชาย</a:t>
            </a:r>
          </a:p>
          <a:p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2. หญิง</a:t>
            </a:r>
          </a:p>
          <a:p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25-38 ปี</a:t>
            </a:r>
          </a:p>
          <a:p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1. ปี 1</a:t>
            </a:r>
          </a:p>
          <a:p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2. ปี 2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ปี 3 ขึ้นไป</a:t>
            </a:r>
          </a:p>
          <a:p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1</a:t>
            </a:r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ภาคปกติ</a:t>
            </a:r>
          </a:p>
          <a:p>
            <a:pPr algn="ctr"/>
            <a:r>
              <a:rPr lang="th-TH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ภาคพิเศษ</a:t>
            </a:r>
            <a:r>
              <a:rPr lang="en-US" sz="2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0506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7.4 การตรวจสอบความถูกต้อง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ข้อควรปฏิบัติสามารถทำได้ดังนี้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en-US" sz="3600" b="1" dirty="0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Field edit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เป็นการตรวจสอบความถูกต้องในขณะเวลาเดียวกับการดำเนินการสอบถามกลุ่มตัวอย่าง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en-US" sz="3600" b="1" dirty="0">
                <a:solidFill>
                  <a:srgbClr val="FF33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Central office edit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เป็นการตรวจสอบความถูกต้องหลังจากที่ได้รับแบบสอบถามทั้งหมดกลับคืนมาแล้ว</a:t>
            </a:r>
          </a:p>
          <a:p>
            <a:pPr algn="thaiDist"/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06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7.4 การตรวจสอบความถูกต้อง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วัตถุประสงค์ของการตรวจสอบ แบ่งได้ดังนี้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1.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ความถูกต้อง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Legibility)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2.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ความสมบูรณ์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Completeness)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3.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ความสอดคล้องกัน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Consistency)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4.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ความเที่ยงตรง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Accuracy)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5.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การได้รับคำตอบที่ชัดเจน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Reponses Clarification)</a:t>
            </a:r>
          </a:p>
          <a:p>
            <a:pPr algn="thaiDist"/>
            <a:endParaRPr lang="en-US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8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7.5 การจัดเตรียมไฟล์ข้อมูล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การสร้างไฟล์ข้อมูล ควรคำนึงถึงสิ่งต่อไปนี้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1.</a:t>
            </a:r>
            <a:r>
              <a:rPr lang="th-TH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ประเภทของไฟล์ข้อมูล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- Text file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- Non-Text file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ประเภทของโปรแกรมที่ใช้สร้างไฟล์ข้อมูล 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-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User Programming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   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- 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Package Programming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rgbClr val="6600CC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การเลือกใช้โปรแกรมสร้างไฟล์ข้อมูล</a:t>
            </a:r>
            <a:endParaRPr lang="en-US" sz="3600" b="1" dirty="0">
              <a:solidFill>
                <a:srgbClr val="6600CC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algn="thaiDist"/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6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36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7.1 การจัดเตรียมเครื่องมือที่ใช้ในการเก็บรวบรวมเครื่องมือ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ในการเก็บรวบรวมข้อมูลนั้นอาจใช้เครื่องมือต่าง ๆ กัน เช่น แบบทดสอบ แบบสอบถาม แบบสัมภาษณ์ หรือแบบสังเกต ซึ่งการเตรียมเครื่องมือเพื่อใช้ในการเก็บรวบรวมข้อมูล มีขั้นตอนดังนี้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1. การสร้างรหัส และการกำหนดตัวแปร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2. การจัดทำคู่มือลงรหัส</a:t>
            </a:r>
          </a:p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3. การเปลี่ยนรูปข้อมูล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7.2 การสร้างรหัส และการกำหนดตัวแปรซื่อ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2071171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แบบสอบถามที่ 1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84C9C7DE-6657-4995-BF3F-C4D955EB6A40}"/>
              </a:ext>
            </a:extLst>
          </p:cNvPr>
          <p:cNvSpPr txBox="1">
            <a:spLocks/>
          </p:cNvSpPr>
          <p:nvPr/>
        </p:nvSpPr>
        <p:spPr>
          <a:xfrm>
            <a:off x="8109171" y="1993478"/>
            <a:ext cx="2628603" cy="452431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สำหรับเจ้าหน้าที่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[ ] ID</a:t>
            </a:r>
          </a:p>
          <a:p>
            <a:pPr algn="thaiDist">
              <a:tabLst>
                <a:tab pos="3635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	[ ] SEX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[ ] AGE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[ ] YEAR</a:t>
            </a: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[ ] STATUS</a:t>
            </a: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973F4CA7-8BDA-4D91-AC63-741FB68915EE}"/>
              </a:ext>
            </a:extLst>
          </p:cNvPr>
          <p:cNvSpPr txBox="1">
            <a:spLocks/>
          </p:cNvSpPr>
          <p:nvPr/>
        </p:nvSpPr>
        <p:spPr>
          <a:xfrm>
            <a:off x="1311007" y="2489236"/>
            <a:ext cx="6301648" cy="403187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ส่วนที่ 1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เพศ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ชาย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หญิง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อายุ..........ปี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ชั้นปี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1.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1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2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3.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3 ขั้นไป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สถานภาพ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ภาคปกติ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ภาคพิเศษ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5968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7.2 การสร้างรหัส และการกำหนดตัวแปรซื่อ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4428781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ตัวอย่างการสร้างรหัสแบบสอบถามที่ 1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84C9C7DE-6657-4995-BF3F-C4D955EB6A40}"/>
              </a:ext>
            </a:extLst>
          </p:cNvPr>
          <p:cNvSpPr txBox="1">
            <a:spLocks/>
          </p:cNvSpPr>
          <p:nvPr/>
        </p:nvSpPr>
        <p:spPr>
          <a:xfrm>
            <a:off x="8109171" y="1982461"/>
            <a:ext cx="2628603" cy="452431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สำหรับเจ้าหน้าที่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0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ID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1-2</a:t>
            </a:r>
          </a:p>
          <a:p>
            <a:pPr algn="thaiDist">
              <a:tabLst>
                <a:tab pos="3635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	 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SEX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AGE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6-7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YEAR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</a:t>
            </a: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STATUS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11</a:t>
            </a:r>
          </a:p>
          <a:p>
            <a:pPr algn="thaiDist"/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973F4CA7-8BDA-4D91-AC63-741FB68915EE}"/>
              </a:ext>
            </a:extLst>
          </p:cNvPr>
          <p:cNvSpPr txBox="1">
            <a:spLocks/>
          </p:cNvSpPr>
          <p:nvPr/>
        </p:nvSpPr>
        <p:spPr>
          <a:xfrm>
            <a:off x="1311007" y="2489236"/>
            <a:ext cx="6301648" cy="40318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ส่วนที่ 1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เพศ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 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ชาย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หญิง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อายุ...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28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....ปี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ชั้นปี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1.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1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2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 ] 3.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ปี 3 ขั้นไป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สถานภาพ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[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/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ภาคปกติ	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ภาคพิเศษ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8861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7.2 การสร้างรหัส และการกำหนดตัวแปรซื่อ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2071171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แบบสอบถามที่ 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973F4CA7-8BDA-4D91-AC63-741FB68915EE}"/>
              </a:ext>
            </a:extLst>
          </p:cNvPr>
          <p:cNvSpPr txBox="1">
            <a:spLocks/>
          </p:cNvSpPr>
          <p:nvPr/>
        </p:nvSpPr>
        <p:spPr>
          <a:xfrm>
            <a:off x="1311007" y="2973978"/>
            <a:ext cx="4010140" cy="255454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จีน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ญี่ปุ่น 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3.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อเมริกา 	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4.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ฝรั่งเศส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FBC4DEB6-9E2A-4F0E-9DB6-79A68A325458}"/>
              </a:ext>
            </a:extLst>
          </p:cNvPr>
          <p:cNvSpPr txBox="1">
            <a:spLocks/>
          </p:cNvSpPr>
          <p:nvPr/>
        </p:nvSpPr>
        <p:spPr>
          <a:xfrm>
            <a:off x="6096000" y="2973978"/>
            <a:ext cx="4010140" cy="255454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1. COUNTRY1   15	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2. COUNTRY2   16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3.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COUNTRY3   17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4. COUNTRY4   18 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ABCE32EB-0986-4E8E-B8B4-984CC563C151}"/>
              </a:ext>
            </a:extLst>
          </p:cNvPr>
          <p:cNvSpPr txBox="1">
            <a:spLocks/>
          </p:cNvSpPr>
          <p:nvPr/>
        </p:nvSpPr>
        <p:spPr>
          <a:xfrm>
            <a:off x="1244905" y="2327647"/>
            <a:ext cx="9188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ให้ทำเครื่องหมาย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(X)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หน้าประเทศที่ท่านอยากจะไป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ตอบได้มากกว่า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ประเทศ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7.2 การสร้างรหัส และการกำหนดตัวแปรซื่อ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442878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ตัวอย่างการสร้างรหัสแบบสอบถามที่ 2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93C4CB9D-EFC6-4E59-B90C-1F9C988767A3}"/>
              </a:ext>
            </a:extLst>
          </p:cNvPr>
          <p:cNvSpPr txBox="1">
            <a:spLocks/>
          </p:cNvSpPr>
          <p:nvPr/>
        </p:nvSpPr>
        <p:spPr>
          <a:xfrm>
            <a:off x="1311007" y="3458726"/>
            <a:ext cx="4010140" cy="255454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[X] 1.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จีน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[X] 2.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ญี่ปุ่น 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 ] 3.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อเมริกา 	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[X] 4.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ฝรั่งเศส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D2B3D063-53C7-4E53-98D1-522B6374915F}"/>
              </a:ext>
            </a:extLst>
          </p:cNvPr>
          <p:cNvSpPr txBox="1">
            <a:spLocks/>
          </p:cNvSpPr>
          <p:nvPr/>
        </p:nvSpPr>
        <p:spPr>
          <a:xfrm>
            <a:off x="6096000" y="3458726"/>
            <a:ext cx="4010140" cy="255454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[1] 1. COUNTRY1   15	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[1] 2. COUNTRY2  16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[0] 3.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COUNTRY3  17 </a:t>
            </a:r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[1] 4. COUNTRY4  18 </a:t>
            </a:r>
          </a:p>
          <a:p>
            <a:pPr algn="thaiDist"/>
            <a:r>
              <a:rPr lang="en-US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A4696262-8D31-434D-8618-26F6904E2B84}"/>
              </a:ext>
            </a:extLst>
          </p:cNvPr>
          <p:cNvSpPr txBox="1">
            <a:spLocks/>
          </p:cNvSpPr>
          <p:nvPr/>
        </p:nvSpPr>
        <p:spPr>
          <a:xfrm>
            <a:off x="1244904" y="2327647"/>
            <a:ext cx="98600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ผู้ตอบสามารถเลือกตอบได้มากกว่า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ตัวเลือก ซึ่งมีวิธี่การลงรหัส คือ ให้ตัวเลข 1 แทนผู้ตอบเลือกตัวเลือกนั้น และใช้ตัวเลข 0 และให้เลข 0 แทนผู้ตอบไม่เลือกตอบตัวเลือกนั้น ดังนี้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8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7.2 การสร้างรหัส และการกำหนดตัวแปรซื่อ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2071171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แบบสอบถามที่ 3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extBox 3D 1">
            <a:extLst>
              <a:ext uri="{FF2B5EF4-FFF2-40B4-BE49-F238E27FC236}">
                <a16:creationId xmlns:a16="http://schemas.microsoft.com/office/drawing/2014/main" id="{973F4CA7-8BDA-4D91-AC63-741FB68915EE}"/>
              </a:ext>
            </a:extLst>
          </p:cNvPr>
          <p:cNvSpPr txBox="1">
            <a:spLocks/>
          </p:cNvSpPr>
          <p:nvPr/>
        </p:nvSpPr>
        <p:spPr>
          <a:xfrm>
            <a:off x="1311007" y="3458724"/>
            <a:ext cx="4010140" cy="25545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จีน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2.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ญี่ปุ่น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3.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อเมริกา 	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ฝรั่งเศส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FBC4DEB6-9E2A-4F0E-9DB6-79A68A325458}"/>
              </a:ext>
            </a:extLst>
          </p:cNvPr>
          <p:cNvSpPr txBox="1">
            <a:spLocks/>
          </p:cNvSpPr>
          <p:nvPr/>
        </p:nvSpPr>
        <p:spPr>
          <a:xfrm>
            <a:off x="6096000" y="3458724"/>
            <a:ext cx="4010140" cy="255454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1. COUNTRY1    15	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2. COUNTRY2   16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3.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COUNTRY3   17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 ] 4. COUNTRY4   18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ABCE32EB-0986-4E8E-B8B4-984CC563C151}"/>
              </a:ext>
            </a:extLst>
          </p:cNvPr>
          <p:cNvSpPr txBox="1">
            <a:spLocks/>
          </p:cNvSpPr>
          <p:nvPr/>
        </p:nvSpPr>
        <p:spPr>
          <a:xfrm>
            <a:off x="1244905" y="2327647"/>
            <a:ext cx="9188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ให้นักเรียนเรียงลำดับประเทศที่ท่านอยากจะไปมากที่สุดเป็นลำดับที่ 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และประเทศที่ท่านอยากไปรองลงมาเป็นอันดับที่ 2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3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 4</a:t>
            </a:r>
            <a:r>
              <a:rPr lang="en-US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th-TH" sz="3200" b="1" dirty="0">
              <a:solidFill>
                <a:srgbClr val="00206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88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7.2 การสร้างรหัส และการกำหนดตัวแปรซื่อ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442878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ตัวอย่างการสร้างรหัสแบบสอบถามที่ 3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93C4CB9D-EFC6-4E59-B90C-1F9C988767A3}"/>
              </a:ext>
            </a:extLst>
          </p:cNvPr>
          <p:cNvSpPr txBox="1">
            <a:spLocks/>
          </p:cNvSpPr>
          <p:nvPr/>
        </p:nvSpPr>
        <p:spPr>
          <a:xfrm>
            <a:off x="1311007" y="3458726"/>
            <a:ext cx="4010140" cy="25545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[2] 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จีน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[4] 2.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ญี่ปุ่น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[1] 3.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อเมริกา 	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[3] 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ฝรั่งเศส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D2B3D063-53C7-4E53-98D1-522B6374915F}"/>
              </a:ext>
            </a:extLst>
          </p:cNvPr>
          <p:cNvSpPr txBox="1">
            <a:spLocks/>
          </p:cNvSpPr>
          <p:nvPr/>
        </p:nvSpPr>
        <p:spPr>
          <a:xfrm>
            <a:off x="6096000" y="3458726"/>
            <a:ext cx="4010140" cy="255454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[3] 1. COUNTRY1   15	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[1] 2. COUNTRY2   16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[4] 3.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COUNTRY3  17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[2] 4. COUNTRY4  18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A4696262-8D31-434D-8618-26F6904E2B84}"/>
              </a:ext>
            </a:extLst>
          </p:cNvPr>
          <p:cNvSpPr txBox="1">
            <a:spLocks/>
          </p:cNvSpPr>
          <p:nvPr/>
        </p:nvSpPr>
        <p:spPr>
          <a:xfrm>
            <a:off x="1244904" y="2327647"/>
            <a:ext cx="9860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แบบที่ 1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ใช้เลขหน้าข้อเป็นรหัสแทนข้อมูล ดังตัวอย่างการตอบ</a:t>
            </a:r>
          </a:p>
        </p:txBody>
      </p:sp>
    </p:spTree>
    <p:extLst>
      <p:ext uri="{BB962C8B-B14F-4D97-AF65-F5344CB8AC3E}">
        <p14:creationId xmlns:p14="http://schemas.microsoft.com/office/powerpoint/2010/main" val="350900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7.2 การสร้างรหัส และการกำหนดตัวแปรซื่อ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1311007" y="1622576"/>
            <a:ext cx="4428781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ตัวอย่างการสร้างรหัสแบบสอบถามที่ 3</a:t>
            </a:r>
            <a:endParaRPr lang="en-US" sz="32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TextBox 3D 1">
            <a:extLst>
              <a:ext uri="{FF2B5EF4-FFF2-40B4-BE49-F238E27FC236}">
                <a16:creationId xmlns:a16="http://schemas.microsoft.com/office/drawing/2014/main" id="{93C4CB9D-EFC6-4E59-B90C-1F9C988767A3}"/>
              </a:ext>
            </a:extLst>
          </p:cNvPr>
          <p:cNvSpPr txBox="1">
            <a:spLocks/>
          </p:cNvSpPr>
          <p:nvPr/>
        </p:nvSpPr>
        <p:spPr>
          <a:xfrm>
            <a:off x="1311007" y="3458726"/>
            <a:ext cx="4010140" cy="25545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[2] 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จีน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[4] 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ญี่ปุ่น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[1] 3.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อเมริกา 	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[3] 4.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ฝรั่งเศส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</a:p>
        </p:txBody>
      </p:sp>
      <p:sp>
        <p:nvSpPr>
          <p:cNvPr id="10" name="TextBox 3D 1">
            <a:extLst>
              <a:ext uri="{FF2B5EF4-FFF2-40B4-BE49-F238E27FC236}">
                <a16:creationId xmlns:a16="http://schemas.microsoft.com/office/drawing/2014/main" id="{D2B3D063-53C7-4E53-98D1-522B6374915F}"/>
              </a:ext>
            </a:extLst>
          </p:cNvPr>
          <p:cNvSpPr txBox="1">
            <a:spLocks/>
          </p:cNvSpPr>
          <p:nvPr/>
        </p:nvSpPr>
        <p:spPr>
          <a:xfrm>
            <a:off x="6096000" y="3458726"/>
            <a:ext cx="4010140" cy="255454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[2] 1. COUNTRY1   15	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[4] 2. COUNTRY2   16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[1] 3.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COUNTRY3  17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[3] 4. COUNTRY4  18 </a:t>
            </a:r>
          </a:p>
          <a:p>
            <a:pPr algn="thaiDist"/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</a:p>
        </p:txBody>
      </p:sp>
      <p:sp>
        <p:nvSpPr>
          <p:cNvPr id="11" name="TextBox 3D 1">
            <a:extLst>
              <a:ext uri="{FF2B5EF4-FFF2-40B4-BE49-F238E27FC236}">
                <a16:creationId xmlns:a16="http://schemas.microsoft.com/office/drawing/2014/main" id="{A4696262-8D31-434D-8618-26F6904E2B84}"/>
              </a:ext>
            </a:extLst>
          </p:cNvPr>
          <p:cNvSpPr txBox="1">
            <a:spLocks/>
          </p:cNvSpPr>
          <p:nvPr/>
        </p:nvSpPr>
        <p:spPr>
          <a:xfrm>
            <a:off x="1244904" y="2327647"/>
            <a:ext cx="9860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แบบที่ 2 </a:t>
            </a:r>
            <a:r>
              <a:rPr lang="th-TH" sz="32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ใช้อันดับที่เลือกแทนรหัสข้อมูล ดังตัวอย่างการตอบ</a:t>
            </a:r>
          </a:p>
        </p:txBody>
      </p:sp>
    </p:spTree>
    <p:extLst>
      <p:ext uri="{BB962C8B-B14F-4D97-AF65-F5344CB8AC3E}">
        <p14:creationId xmlns:p14="http://schemas.microsoft.com/office/powerpoint/2010/main" val="2215945260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774A73-0280-47B7-9E46-5069D2220801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1192</Words>
  <Application>Microsoft Office PowerPoint</Application>
  <PresentationFormat>Widescreen</PresentationFormat>
  <Paragraphs>207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7.1 การจัดเตรียมเครื่องมือที่ใช้ในการเก็บรวบรวมเครื่องมือ</vt:lpstr>
      <vt:lpstr>7.2 การสร้างรหัส และการกำหนดตัวแปรซื่อ</vt:lpstr>
      <vt:lpstr>7.2 การสร้างรหัส และการกำหนดตัวแปรซื่อ</vt:lpstr>
      <vt:lpstr>7.2 การสร้างรหัส และการกำหนดตัวแปรซื่อ</vt:lpstr>
      <vt:lpstr>7.2 การสร้างรหัส และการกำหนดตัวแปรซื่อ</vt:lpstr>
      <vt:lpstr>7.2 การสร้างรหัส และการกำหนดตัวแปรซื่อ</vt:lpstr>
      <vt:lpstr>7.2 การสร้างรหัส และการกำหนดตัวแปรซื่อ</vt:lpstr>
      <vt:lpstr>7.2 การสร้างรหัส และการกำหนดตัวแปรซื่อ</vt:lpstr>
      <vt:lpstr>7.3 การจัดทำคู่มือรหัส </vt:lpstr>
      <vt:lpstr>7.3 การจัดทำคู่มือรหัส </vt:lpstr>
      <vt:lpstr>7.4 การตรวจสอบความถูกต้อง</vt:lpstr>
      <vt:lpstr>7.4 การตรวจสอบความถูกต้อง</vt:lpstr>
      <vt:lpstr>7.5 การจัดเตรียมไฟล์ข้อมูล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2021-01-26T05:06:34Z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